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72" r:id="rId2"/>
    <p:sldId id="258" r:id="rId3"/>
    <p:sldId id="288" r:id="rId4"/>
    <p:sldId id="257" r:id="rId5"/>
    <p:sldId id="262" r:id="rId6"/>
    <p:sldId id="263" r:id="rId7"/>
    <p:sldId id="271" r:id="rId8"/>
    <p:sldId id="280" r:id="rId9"/>
    <p:sldId id="281" r:id="rId10"/>
    <p:sldId id="286" r:id="rId11"/>
    <p:sldId id="282" r:id="rId12"/>
    <p:sldId id="265" r:id="rId13"/>
    <p:sldId id="269" r:id="rId14"/>
    <p:sldId id="283" r:id="rId15"/>
    <p:sldId id="284" r:id="rId16"/>
    <p:sldId id="264" r:id="rId17"/>
    <p:sldId id="268" r:id="rId18"/>
    <p:sldId id="270" r:id="rId19"/>
    <p:sldId id="276" r:id="rId20"/>
    <p:sldId id="28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>
      <p:cViewPr>
        <p:scale>
          <a:sx n="75" d="100"/>
          <a:sy n="75" d="100"/>
        </p:scale>
        <p:origin x="1864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9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7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47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5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1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3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4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2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1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D20C0-322E-664F-8116-575EDA4B2BEC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9283C-48C7-2843-9E18-0CB69B683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42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xvivancos/transactions-from-a-bakery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465B-A275-EA07-B53D-ABD3A23E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DE58C-9A4E-DF4E-23E6-10D0632B9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78F69-BF35-5800-C408-E6EAD925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BD21D-D58E-503F-6427-2FCD8C593869}"/>
              </a:ext>
            </a:extLst>
          </p:cNvPr>
          <p:cNvSpPr txBox="1"/>
          <p:nvPr/>
        </p:nvSpPr>
        <p:spPr>
          <a:xfrm>
            <a:off x="814119" y="1690688"/>
            <a:ext cx="446776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 Analysis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ecency, Frequency ,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onetary)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E799E-4B1D-075B-2320-54CF66D54957}"/>
              </a:ext>
            </a:extLst>
          </p:cNvPr>
          <p:cNvSpPr txBox="1"/>
          <p:nvPr/>
        </p:nvSpPr>
        <p:spPr>
          <a:xfrm>
            <a:off x="97536" y="6209565"/>
            <a:ext cx="16528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By Anshika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49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3E2F3B-4DD6-CE0D-6855-8D5EFFDA6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181" y="0"/>
            <a:ext cx="124063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E23E8-F983-DE10-03FA-E7E0E225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Number Of Customers In The Shopping Channels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4A31-5198-CDF7-7E07-66B81DBC7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ORDER CHANNEL V/S TOTAL PURCHASE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0DBCF-3074-6B21-5062-ABF637376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ORDER CHANNEL V/S TOTAL EXPENDITURE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2BA5D-3888-C199-E5D9-1A070C792E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9AB562F-227B-7202-8274-D4B46747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05075"/>
            <a:ext cx="5181600" cy="368458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984BAC-AE50-86C9-6171-37DBFFAE6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505073"/>
            <a:ext cx="5181600" cy="3684587"/>
          </a:xfrm>
          <a:prstGeom prst="rect">
            <a:avLst/>
          </a:prstGeom>
          <a:ln>
            <a:noFill/>
          </a:ln>
          <a:effectLst>
            <a:outerShdw blurRad="83074" dist="139700" dir="2700000" algn="tl" rotWithShape="0">
              <a:schemeClr val="tx1">
                <a:alpha val="65000"/>
              </a:scheme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B10FCD-251B-F196-810A-E80CA4DE3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noFill/>
          </a:ln>
          <a:effectLst>
            <a:outerShdw blurRad="83074" dist="139700" dir="2700000" algn="tl" rotWithShape="0">
              <a:schemeClr val="tx1">
                <a:alpha val="65000"/>
              </a:schemeClr>
            </a:outerShdw>
          </a:effec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285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2285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0D9F28-905E-04AA-D9E3-0C7BCE6EC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70"/>
            <a:ext cx="12192000" cy="689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F6549D-1931-A1FB-235A-13B17FA9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For Total Spend By Customers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1F107-4ACA-AE34-E588-46681B35D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66296"/>
            <a:ext cx="5295900" cy="1587500"/>
          </a:xfrm>
          <a:effectLst>
            <a:outerShdw blurRad="122721" dist="50800" dir="5400000" algn="ctr" rotWithShape="0">
              <a:schemeClr val="tx1">
                <a:alpha val="43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2207BE-3182-6FFA-1369-98D21E702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08" y="2366296"/>
            <a:ext cx="4977892" cy="1587500"/>
          </a:xfrm>
          <a:prstGeom prst="rect">
            <a:avLst/>
          </a:prstGeom>
          <a:effectLst>
            <a:outerShdw blurRad="122721" dist="50800" dir="5400000" algn="ctr" rotWithShape="0">
              <a:schemeClr val="tx1">
                <a:alpha val="43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F965BA-FE94-0D64-2465-A51E5548F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908" y="4629404"/>
            <a:ext cx="6096000" cy="1739900"/>
          </a:xfrm>
          <a:prstGeom prst="rect">
            <a:avLst/>
          </a:prstGeom>
          <a:effectLst>
            <a:outerShdw blurRad="122721" dist="50800" dir="5400000" algn="ctr" rotWithShape="0">
              <a:schemeClr val="tx1">
                <a:alpha val="43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739B7-F535-493E-4196-7A786380EB7C}"/>
              </a:ext>
            </a:extLst>
          </p:cNvPr>
          <p:cNvSpPr txBox="1"/>
          <p:nvPr/>
        </p:nvSpPr>
        <p:spPr>
          <a:xfrm>
            <a:off x="2093976" y="1970056"/>
            <a:ext cx="3660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Both Online And Offline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4B39A3-BBC9-A395-639A-B6C14BBC3545}"/>
              </a:ext>
            </a:extLst>
          </p:cNvPr>
          <p:cNvSpPr txBox="1"/>
          <p:nvPr/>
        </p:nvSpPr>
        <p:spPr>
          <a:xfrm>
            <a:off x="6932850" y="1970056"/>
            <a:ext cx="386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Spend by customers in offline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37028-39DB-BAD4-DC52-2D8F495BD087}"/>
              </a:ext>
            </a:extLst>
          </p:cNvPr>
          <p:cNvSpPr txBox="1"/>
          <p:nvPr/>
        </p:nvSpPr>
        <p:spPr>
          <a:xfrm>
            <a:off x="4368740" y="4265136"/>
            <a:ext cx="385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Spend by customers in online mode</a:t>
            </a:r>
          </a:p>
        </p:txBody>
      </p:sp>
    </p:spTree>
    <p:extLst>
      <p:ext uri="{BB962C8B-B14F-4D97-AF65-F5344CB8AC3E}">
        <p14:creationId xmlns:p14="http://schemas.microsoft.com/office/powerpoint/2010/main" val="162230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0.04162" pathEditMode="relative" ptsTypes="AA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04162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56D4D-E606-51AB-1ABC-F13C01485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70"/>
            <a:ext cx="12192000" cy="689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E92E3-8D7F-22E8-3980-AE835F37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QUANTILES OF X VERSUS THE QUANTILES/PPF OF A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CE97DA-5796-5A25-48F8-1EF990ACE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2048255"/>
            <a:ext cx="10515600" cy="4128707"/>
          </a:xfrm>
          <a:effectLst>
            <a:outerShdw blurRad="224052" dist="50800" dir="3840000" algn="ctr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95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25296" pathEditMode="relative" ptsTypes="AA">
                                      <p:cBhvr>
                                        <p:cTn id="6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25296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389CB5-ED1F-A185-C128-F9B6EA939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16" y="0"/>
            <a:ext cx="1223243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517F1-B0A7-2015-4109-4E860CBAB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Recency ,Monetary And Frequency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97A168-EEAA-083E-B996-1E24C4AABF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6650" y="1825625"/>
            <a:ext cx="5092700" cy="4351338"/>
          </a:xfrm>
          <a:effectLst>
            <a:outerShdw blurRad="224052" dist="50800" dir="3840000" algn="ctr" rotWithShape="0">
              <a:schemeClr val="tx1">
                <a:alpha val="43000"/>
              </a:scheme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75E57-B795-F030-D0FE-74D6E390A9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5181600" cy="4351338"/>
          </a:xfrm>
          <a:effectLst>
            <a:outerShdw blurRad="224052" dist="50800" dir="3840000" algn="ctr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631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87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5787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BAA047-A45D-38C4-9FA7-C0DAB4C49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9"/>
          <a:stretch/>
        </p:blipFill>
        <p:spPr>
          <a:xfrm>
            <a:off x="-276174" y="0"/>
            <a:ext cx="1274434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06E20-5967-E9E3-370E-CDBC39B5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 Metrics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04D07F-4869-D62E-2688-D7B60F7B6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77344"/>
            <a:ext cx="10515600" cy="3060160"/>
          </a:xfrm>
          <a:effectLst>
            <a:outerShdw blurRad="224052" dist="50800" dir="3840000" algn="ctr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28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832 -0.21423" pathEditMode="relative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832 -0.21423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2D43B8-DE8A-797B-D3EE-25E7B3514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5"/>
          <a:stretch/>
        </p:blipFill>
        <p:spPr>
          <a:xfrm>
            <a:off x="0" y="-77594"/>
            <a:ext cx="12192000" cy="7013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D0FC1-4593-C808-9026-1ECD7313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 - Score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CCF22-F1CA-AC00-D8BB-FA59110D8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099166"/>
            <a:ext cx="10515600" cy="2996834"/>
          </a:xfrm>
          <a:prstGeom prst="rect">
            <a:avLst/>
          </a:prstGeom>
          <a:effectLst>
            <a:outerShdw blurRad="224052" dist="50800" dir="3840000" algn="ctr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04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03184" pathEditMode="relative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03184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1376C6-A9A1-3CA9-E54B-8EA1F0C4B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8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982964-2C55-20D2-3CEA-1F787C9F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 Customer Segmentation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DE218-590A-7A4B-A8EA-5509611EE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599" cy="4351338"/>
          </a:xfrm>
          <a:effectLst>
            <a:outerShdw blurRad="219901" dist="50800" dir="5400000" algn="ctr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70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29468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1" y="-14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29468 L 0 0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1472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DDEEE-A480-2A1D-0CB4-B3A3A004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70"/>
            <a:ext cx="12192000" cy="689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AECD9-F6F2-C625-07C1-ED29FC3C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Case-1 New Brand Target Customer 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4E388-0184-7439-216E-A3A88C7E0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599" cy="4351338"/>
          </a:xfrm>
          <a:effectLst>
            <a:outerShdw blurRad="219901" dist="50800" dir="5400000" algn="ctr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278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25296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25296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F77B71-D07F-F319-9818-7CE3E509D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t="262" r="-157" b="18750"/>
          <a:stretch/>
        </p:blipFill>
        <p:spPr>
          <a:xfrm>
            <a:off x="-28910" y="0"/>
            <a:ext cx="1224982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C5B7C4-F03C-27FA-2307-4F4BA8FA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Case-2 Discount Target Customer Ids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44A56-9852-28E8-8B71-78AFDC7B1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351338"/>
          </a:xfrm>
          <a:effectLst>
            <a:outerShdw blurRad="219901" dist="50800" dir="5400000" algn="ctr" rotWithShape="0">
              <a:schemeClr val="tx1"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75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278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278 -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47593F-DC4D-B988-6075-2B505550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" r="-236" b="19012"/>
          <a:stretch/>
        </p:blipFill>
        <p:spPr>
          <a:xfrm>
            <a:off x="-28911" y="0"/>
            <a:ext cx="1224982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52043-EF28-7512-0289-13179A8D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Conclusion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26BDA-FAA4-5EF2-62F9-DEE310E6C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Using the RFM model helps a business define interactions with each specific </a:t>
            </a:r>
            <a:r>
              <a:rPr lang="en-IN" sz="26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clusters of</a:t>
            </a:r>
            <a:r>
              <a:rPr lang="en-IN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customer, creating opportunities to increase the relevance of messaging, eventually creating the potential for increased customer lifetime value and </a:t>
            </a:r>
            <a:r>
              <a:rPr lang="en-IN" sz="26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thus generate much higher rates of response, plus increased loyalty.</a:t>
            </a:r>
            <a:endParaRPr lang="en-IN" sz="26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r>
              <a:rPr lang="en-IN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Recency is the most important factor. Why? Because the longer it takes for a customer to return to your business, the less likely he or she is to return at all. </a:t>
            </a:r>
          </a:p>
          <a:p>
            <a:pPr algn="l"/>
            <a:r>
              <a:rPr lang="en-IN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RFM Analysis is the segmentation of customers based on:</a:t>
            </a:r>
          </a:p>
          <a:p>
            <a:pPr lvl="1"/>
            <a:r>
              <a:rPr lang="en-IN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Last Purchase</a:t>
            </a:r>
          </a:p>
          <a:p>
            <a:pPr lvl="1"/>
            <a:r>
              <a:rPr lang="en-IN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Frequency of Purchase</a:t>
            </a:r>
          </a:p>
          <a:p>
            <a:pPr lvl="1"/>
            <a:r>
              <a:rPr lang="en-IN" sz="26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Overall Expenditure</a:t>
            </a:r>
          </a:p>
          <a:p>
            <a:pPr marL="0" indent="0">
              <a:buNone/>
            </a:pPr>
            <a:br>
              <a:rPr lang="en-IN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</a:br>
            <a:endParaRPr lang="en-IN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>
              <a:buNone/>
            </a:pPr>
            <a:endParaRPr lang="en-US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8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278 0.10287" pathEditMode="relative" ptsTypes="AA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278 0.10287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5172A7-9220-2651-D14D-8BA4DC1DA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42" t="21858" r="4446" b="24990"/>
          <a:stretch/>
        </p:blipFill>
        <p:spPr>
          <a:xfrm>
            <a:off x="0" y="0"/>
            <a:ext cx="1240984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31066-B1D5-2C42-ED0A-7D9CDC7D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EB8F0-10D1-6E82-54E8-4030415C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Segmenting the customers of FLO, an online shoe store, wants to make sense according to these segments. So, We will be analysing  Recency of the customer </a:t>
            </a:r>
            <a:r>
              <a:rPr lang="en-IN" sz="2400" b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(How recent he/she has purchased ?</a:t>
            </a:r>
            <a:r>
              <a:rPr lang="en-IN" sz="24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), Frequency of the customer(</a:t>
            </a:r>
            <a:r>
              <a:rPr lang="en-IN" sz="2400" b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How frequent he/she purchases from that shop/business ?) </a:t>
            </a:r>
            <a:r>
              <a:rPr lang="en-IN" sz="24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and Monetary</a:t>
            </a:r>
            <a:r>
              <a:rPr lang="en-IN" sz="2400" b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(How much money he/she has contributed to the business ?</a:t>
            </a:r>
            <a:r>
              <a:rPr lang="en-IN" sz="24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). it will be designed accordingly and will be created according to this particular clustering. FLO, and  determine marketing strategies according to these segments.</a:t>
            </a:r>
          </a:p>
        </p:txBody>
      </p:sp>
    </p:spTree>
    <p:extLst>
      <p:ext uri="{BB962C8B-B14F-4D97-AF65-F5344CB8AC3E}">
        <p14:creationId xmlns:p14="http://schemas.microsoft.com/office/powerpoint/2010/main" val="1186702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26263 -0.24861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38" y="-12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6263 -0.24861 L -4.16667E-6 0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124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4.16667E-6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35575-5A69-1CE7-F37E-D669BCE8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5EB0D30-3FD7-DC5D-D261-EA29A4367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448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442093-66E8-22A0-6EA0-1D266F69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964"/>
            <a:ext cx="12192000" cy="689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136ABD-FD32-9ECD-6E7D-140589AF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3D04A-B3F4-1BEF-6963-5EAB6B40466C}"/>
              </a:ext>
            </a:extLst>
          </p:cNvPr>
          <p:cNvSpPr txBox="1"/>
          <p:nvPr/>
        </p:nvSpPr>
        <p:spPr>
          <a:xfrm>
            <a:off x="1350171" y="2489200"/>
            <a:ext cx="188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Data - Extraction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50326-6FD2-C3ED-FB54-D2279409E1F0}"/>
              </a:ext>
            </a:extLst>
          </p:cNvPr>
          <p:cNvSpPr txBox="1"/>
          <p:nvPr/>
        </p:nvSpPr>
        <p:spPr>
          <a:xfrm>
            <a:off x="1350171" y="2793119"/>
            <a:ext cx="5207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 </a:t>
            </a:r>
            <a:r>
              <a:rPr lang="en-IN" sz="1800" i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dataset</a:t>
            </a:r>
            <a:r>
              <a:rPr lang="en-IN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that is used in this project 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IN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public but MIT  licensed dataset</a:t>
            </a:r>
          </a:p>
          <a:p>
            <a:r>
              <a:rPr lang="en-IN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available from Kaggle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D3650-020D-E85C-B843-9D94F8A47E0F}"/>
              </a:ext>
            </a:extLst>
          </p:cNvPr>
          <p:cNvSpPr txBox="1"/>
          <p:nvPr/>
        </p:nvSpPr>
        <p:spPr>
          <a:xfrm>
            <a:off x="1350171" y="4096377"/>
            <a:ext cx="40532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r>
              <a:rPr lang="en-IN" sz="1800" b="0" i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There are </a:t>
            </a:r>
            <a:r>
              <a:rPr lang="en-IN" i="1" dirty="0"/>
              <a:t>19945</a:t>
            </a:r>
            <a:r>
              <a:rPr lang="en-IN" sz="1800" b="0" i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 rows and 12 columns </a:t>
            </a:r>
          </a:p>
          <a:p>
            <a:r>
              <a:rPr lang="en-IN" sz="1800" b="0" i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In the data frame, missing values are </a:t>
            </a:r>
          </a:p>
          <a:p>
            <a:r>
              <a:rPr lang="en-IN" sz="1800" b="0" i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Checked, d-types, and new columns</a:t>
            </a:r>
          </a:p>
          <a:p>
            <a:r>
              <a:rPr lang="en-IN" sz="1800" b="0" i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Are created.</a:t>
            </a:r>
          </a:p>
          <a:p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B158A-274D-DFE9-0AF8-91E0AA2CD7B9}"/>
              </a:ext>
            </a:extLst>
          </p:cNvPr>
          <p:cNvSpPr txBox="1"/>
          <p:nvPr/>
        </p:nvSpPr>
        <p:spPr>
          <a:xfrm>
            <a:off x="7138263" y="2489200"/>
            <a:ext cx="3318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Data Visualization</a:t>
            </a:r>
          </a:p>
          <a:p>
            <a:r>
              <a:rPr lang="en-IN" sz="1800" b="0" i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Perform descriptive and exploratory analysis of The data </a:t>
            </a:r>
            <a:r>
              <a:rPr lang="en-IN" i="1" dirty="0">
                <a:latin typeface="Segoe UI Symbol" panose="020B0502040204020203" pitchFamily="34" charset="0"/>
                <a:ea typeface="Segoe UI Symbol" panose="020B0502040204020203" pitchFamily="34" charset="0"/>
              </a:rPr>
              <a:t>&amp; </a:t>
            </a:r>
            <a:r>
              <a:rPr lang="en-IN" sz="1800" b="0" i="1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generate visualizations.</a:t>
            </a:r>
            <a:endParaRPr lang="en-IN" sz="18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sz="1800" b="1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A22B9-6911-387C-FF22-7784A6ED5F00}"/>
              </a:ext>
            </a:extLst>
          </p:cNvPr>
          <p:cNvSpPr txBox="1"/>
          <p:nvPr/>
        </p:nvSpPr>
        <p:spPr>
          <a:xfrm>
            <a:off x="7138263" y="4236785"/>
            <a:ext cx="2431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Segoe UI Symbol" panose="020B0502040204020203" pitchFamily="34" charset="0"/>
                <a:cs typeface="Times New Roman" panose="02020603050405020304" pitchFamily="18" charset="0"/>
              </a:rPr>
              <a:t>RFM ANALYSIS</a:t>
            </a:r>
          </a:p>
          <a:p>
            <a:r>
              <a:rPr lang="en-US" i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Rfm metric, rfm score,</a:t>
            </a:r>
          </a:p>
          <a:p>
            <a:r>
              <a:rPr lang="en-US" i="1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Times New Roman" panose="02020603050405020304" pitchFamily="18" charset="0"/>
              </a:rPr>
              <a:t>And case outputs</a:t>
            </a:r>
          </a:p>
        </p:txBody>
      </p:sp>
    </p:spTree>
    <p:extLst>
      <p:ext uri="{BB962C8B-B14F-4D97-AF65-F5344CB8AC3E}">
        <p14:creationId xmlns:p14="http://schemas.microsoft.com/office/powerpoint/2010/main" val="36302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0.04294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0.04294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95B3B9-65AE-5463-F355-E6AA9B3E8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70"/>
            <a:ext cx="12192000" cy="6897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0BF0F-FE85-BC81-B4B8-766A0498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816A1-D134-CED0-3975-B8BEAECC7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Total Features : 12 - Total Row : 19.945 and CSV File Size : 2.7 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master_id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Unique Customer Number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order_channel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Which channel of the shopping platform is used (Android, IOS, Desktop, Mobile)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last_order_channel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The channel where the most recent purchase was made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first_order_date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Date of the customer's first purchase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last_order_channel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Customer's previous shopping history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last_order_date_offline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The date of the last purchase made by the customer on the offline platform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order_num_total_ever_online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Total number of purchases made by the customer on the online platform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 err="1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order_num_total_ever_offline</a:t>
            </a: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Total number of purchases made by the customer on the offline platform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 err="1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customer_value_total_ever_offline</a:t>
            </a: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Total fees paid for the customer's offline purchases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 err="1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customer_value_total_ever_online</a:t>
            </a: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Total fees paid for the customer's online purchases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1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interested_in_categories_12 :</a:t>
            </a:r>
            <a:r>
              <a:rPr lang="en-IN" sz="2400" b="0" i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 List of categories the customer has shopped in the last 12 months</a:t>
            </a:r>
          </a:p>
          <a:p>
            <a:endParaRPr lang="en-US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0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05487" pathEditMode="relative" ptsTypes="AA">
                                      <p:cBhvr>
                                        <p:cTn id="6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05487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4F0C9A6-B31E-C9D9-1A39-2698DF1F5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" r="1057" b="20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EA269-B554-0321-0551-79C40FA3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385BF-2954-322E-E60D-FC92CC907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08270"/>
            <a:ext cx="10515600" cy="4186047"/>
          </a:xfrm>
          <a:prstGeom prst="rect">
            <a:avLst/>
          </a:prstGeom>
          <a:ln>
            <a:noFill/>
          </a:ln>
          <a:effectLst>
            <a:outerShdw blurRad="162591" dist="38100" dir="2700000" algn="tl" rotWithShape="0">
              <a:schemeClr val="tx1">
                <a:alpha val="43021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53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22 -0.1044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1" y="-5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1044 L 0 0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1" y="52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24D2D4-441A-FDEF-9100-A0E6FC3AB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" r="1569" b="18782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D36FA-7720-C295-FF8E-3E3870DE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Libraries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52E2-3788-FB11-86C7-BF5441CB5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753" y="0"/>
            <a:ext cx="541324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C92E8-A5E5-8D83-95D5-42D057C24BE7}"/>
              </a:ext>
            </a:extLst>
          </p:cNvPr>
          <p:cNvSpPr txBox="1"/>
          <p:nvPr/>
        </p:nvSpPr>
        <p:spPr>
          <a:xfrm>
            <a:off x="838200" y="2551837"/>
            <a:ext cx="457504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P</a:t>
            </a:r>
            <a:r>
              <a:rPr lang="en-IN" sz="2400" b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andas</a:t>
            </a:r>
            <a:endParaRPr lang="en-IN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NumPy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M</a:t>
            </a:r>
            <a:r>
              <a:rPr lang="en-IN" sz="2400" b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atplotlib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IN" sz="2400" b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eaborn</a:t>
            </a:r>
            <a:endParaRPr lang="en-IN" sz="2400" b="0" u="none" strike="noStrike" dirty="0">
              <a:effectLst/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D</a:t>
            </a:r>
            <a:r>
              <a:rPr lang="en-IN" sz="2400" b="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atetime</a:t>
            </a:r>
            <a:endParaRPr lang="en-IN" sz="2400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S</a:t>
            </a:r>
            <a:r>
              <a:rPr lang="en-IN" sz="2400" b="0" u="none" strike="noStrike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quarify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ggplot</a:t>
            </a:r>
          </a:p>
        </p:txBody>
      </p:sp>
    </p:spTree>
    <p:extLst>
      <p:ext uri="{BB962C8B-B14F-4D97-AF65-F5344CB8AC3E}">
        <p14:creationId xmlns:p14="http://schemas.microsoft.com/office/powerpoint/2010/main" val="272703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081 -0.24861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47" y="-12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1081 -0.24861 L 0 0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34" y="124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7989AD-3F12-8110-8440-E7F27B724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16" y="0"/>
            <a:ext cx="122324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3FF86-A01B-83EF-5DDD-2AE27B3B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Cost Of Purchase Per Year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CBFACD-3D12-1F4E-FCFE-19638EB813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731545"/>
            <a:ext cx="4629150" cy="2539497"/>
          </a:xfrm>
          <a:prstGeom prst="rect">
            <a:avLst/>
          </a:prstGeom>
          <a:ln>
            <a:noFill/>
          </a:ln>
          <a:effectLst>
            <a:outerShdw blurRad="83074" dist="139700" dir="2700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0260FE-3CDF-56CA-5D91-20C7CC87F6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731545"/>
            <a:ext cx="5181600" cy="2539497"/>
          </a:xfrm>
          <a:prstGeom prst="rect">
            <a:avLst/>
          </a:prstGeom>
          <a:ln>
            <a:noFill/>
          </a:ln>
          <a:effectLst>
            <a:outerShdw blurRad="83074" dist="139700" dir="2700000" algn="tl" rotWithShape="0">
              <a:schemeClr val="tx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78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171 -0.04212" pathEditMode="relative" ptsTypes="AA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171 -0.04212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D049B-9BBC-24B8-62EA-68D9188F0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16" y="0"/>
            <a:ext cx="1223243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731EA-FF89-4E9E-CD62-F06244EF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shoppers  with most revenue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1D27E5-4E49-B74F-580D-FDA4A74396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2650" y="3072384"/>
            <a:ext cx="5092700" cy="2821210"/>
          </a:xfrm>
          <a:prstGeom prst="rect">
            <a:avLst/>
          </a:prstGeom>
          <a:ln>
            <a:noFill/>
          </a:ln>
          <a:effectLst>
            <a:outerShdw blurRad="83074" dist="139700" dir="2700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9E6A40-FADD-196C-FCFA-574C8F45C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072383"/>
            <a:ext cx="5181600" cy="2821211"/>
          </a:xfrm>
          <a:prstGeom prst="rect">
            <a:avLst/>
          </a:prstGeom>
          <a:ln>
            <a:noFill/>
          </a:ln>
          <a:effectLst>
            <a:outerShdw blurRad="83074" dist="139700" dir="2700000" algn="tl" rotWithShape="0">
              <a:schemeClr val="tx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05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171 -0.07528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5171 -0.07528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5B101-4D86-9372-5BAE-3233DA05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181" y="0"/>
            <a:ext cx="124063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33953-4B14-5854-244E-E30324B2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10 customers with the most orders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FA0F8F-2A76-244A-DAC7-764F555947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8050" y="3145536"/>
            <a:ext cx="5041900" cy="2856008"/>
          </a:xfrm>
          <a:prstGeom prst="rect">
            <a:avLst/>
          </a:prstGeom>
          <a:ln>
            <a:noFill/>
          </a:ln>
          <a:effectLst>
            <a:outerShdw blurRad="83074" dist="139700" dir="2700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BAE100-64E6-B7E1-6C7F-62FD559606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145536"/>
            <a:ext cx="5181600" cy="2856009"/>
          </a:xfrm>
          <a:prstGeom prst="rect">
            <a:avLst/>
          </a:prstGeom>
          <a:ln>
            <a:noFill/>
          </a:ln>
          <a:effectLst>
            <a:outerShdw blurRad="83074" dist="139700" dir="2700000" algn="tl" rotWithShape="0">
              <a:schemeClr val="tx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21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6241 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6241 0.24861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9AF8C"/>
    </a:accent1>
    <a:accent2>
      <a:srgbClr val="97BE49"/>
    </a:accent2>
    <a:accent3>
      <a:srgbClr val="3D9CCC"/>
    </a:accent3>
    <a:accent4>
      <a:srgbClr val="7C60C6"/>
    </a:accent4>
    <a:accent5>
      <a:srgbClr val="C9492C"/>
    </a:accent5>
    <a:accent6>
      <a:srgbClr val="D58C2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604</Words>
  <Application>Microsoft Macintosh PowerPoint</Application>
  <PresentationFormat>Widescreen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Segoe UI Symbol</vt:lpstr>
      <vt:lpstr>Times New Roman</vt:lpstr>
      <vt:lpstr>Office Theme</vt:lpstr>
      <vt:lpstr>PowerPoint Presentation</vt:lpstr>
      <vt:lpstr>Problem Statement</vt:lpstr>
      <vt:lpstr>Data Pipeline</vt:lpstr>
      <vt:lpstr>Attributes</vt:lpstr>
      <vt:lpstr>Dataset</vt:lpstr>
      <vt:lpstr>Libraries</vt:lpstr>
      <vt:lpstr>Total Cost Of Purchase Per Year</vt:lpstr>
      <vt:lpstr>Top 10 shoppers  with most revenue</vt:lpstr>
      <vt:lpstr>Top 10 customers with the most orders</vt:lpstr>
      <vt:lpstr>Distribution Of The Number Of Customers In The Shopping Channels</vt:lpstr>
      <vt:lpstr>Statistics For Total Spend By Customers </vt:lpstr>
      <vt:lpstr>The QUANTILES OF X VERSUS THE QUANTILES/PPF OF A DISTRIBUTION</vt:lpstr>
      <vt:lpstr>Recency ,Monetary And Frequency</vt:lpstr>
      <vt:lpstr>RFM Metrics</vt:lpstr>
      <vt:lpstr>RFM - Score</vt:lpstr>
      <vt:lpstr>FLO Customer Segmentation</vt:lpstr>
      <vt:lpstr>Case-1 New Brand Target Customer Id</vt:lpstr>
      <vt:lpstr>Case-2 Discount Target Customer Ids</vt:lpstr>
      <vt:lpstr>Future Scope and 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Anshika Aggarwal</dc:creator>
  <cp:lastModifiedBy>Anshika Aggarwal</cp:lastModifiedBy>
  <cp:revision>5</cp:revision>
  <dcterms:created xsi:type="dcterms:W3CDTF">2022-09-27T12:04:50Z</dcterms:created>
  <dcterms:modified xsi:type="dcterms:W3CDTF">2022-09-29T08:39:41Z</dcterms:modified>
</cp:coreProperties>
</file>